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7" r:id="rId7"/>
    <p:sldId id="266" r:id="rId8"/>
    <p:sldId id="262" r:id="rId9"/>
    <p:sldId id="264" r:id="rId10"/>
    <p:sldId id="263" r:id="rId11"/>
    <p:sldId id="265" r:id="rId12"/>
    <p:sldId id="269" r:id="rId13"/>
    <p:sldId id="270" r:id="rId14"/>
    <p:sldId id="260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7693"/>
    <a:srgbClr val="FF3300"/>
    <a:srgbClr val="085B90"/>
    <a:srgbClr val="4CB5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7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412" y="3031065"/>
            <a:ext cx="6859588" cy="242146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51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Декада предметов                                 естественно-математического цикла </a:t>
            </a:r>
            <a:r>
              <a:rPr lang="ru-RU" sz="51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15 марта по 15 апреля 2023 года</a:t>
            </a:r>
            <a:r>
              <a:rPr lang="ru-RU" sz="49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b="1" i="1" dirty="0">
                <a:solidFill>
                  <a:schemeClr val="accent2"/>
                </a:solidFill>
              </a:rPr>
            </a:br>
            <a:br>
              <a:rPr lang="ru-RU" altLang="ru-RU" b="1" i="1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0AC85B-B3B4-6C32-E109-2ED47F668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349" y="3690680"/>
            <a:ext cx="3079516" cy="283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73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7"/>
    </mc:Choice>
    <mc:Fallback>
      <p:transition spd="slow" advTm="658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711" y="905932"/>
            <a:ext cx="10050463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80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Урок Биологии</a:t>
            </a:r>
            <a:br>
              <a:rPr lang="ru-RU" sz="7300" b="1" dirty="0">
                <a:ln w="3175" cmpd="sng">
                  <a:solidFill>
                    <a:srgbClr val="085B90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Проблемы рационального использования видов и сохранения их разнообразия</a:t>
            </a:r>
            <a:b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учитель - </a:t>
            </a:r>
            <a:r>
              <a:rPr lang="ru-RU" sz="4000" b="1" i="1" dirty="0" err="1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Стейнберг</a:t>
            </a:r>
            <a:r>
              <a:rPr lang="ru-RU" sz="40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Э.В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4400" b="1" i="1" dirty="0">
              <a:ln w="3175" cmpd="sng">
                <a:solidFill>
                  <a:srgbClr val="085B9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11" y="2806182"/>
            <a:ext cx="2766814" cy="36890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6182"/>
            <a:ext cx="2736075" cy="3648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846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8"/>
    </mc:Choice>
    <mc:Fallback>
      <p:transition spd="slow" advTm="630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62" y="1478573"/>
            <a:ext cx="11012488" cy="12646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УРОК АЛГЕБРЫ</a:t>
            </a:r>
            <a:br>
              <a:rPr lang="ru-RU" sz="7200" b="1" dirty="0">
                <a:ln w="3175" cmpd="sng">
                  <a:solidFill>
                    <a:srgbClr val="085B90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Математическая викторина «Юный бизнесмен» </a:t>
            </a:r>
            <a:b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учитель - </a:t>
            </a:r>
            <a: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Скиба Л.Е</a:t>
            </a:r>
            <a:b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6000" b="1" i="1" dirty="0">
              <a:ln w="3175" cmpd="sng">
                <a:solidFill>
                  <a:srgbClr val="085B90"/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53280"/>
            <a:ext cx="5528361" cy="2252295"/>
          </a:xfrm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75" y="3425504"/>
            <a:ext cx="5369558" cy="1953923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23994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"/>
    </mc:Choice>
    <mc:Fallback>
      <p:transition spd="slow" advTm="57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62" y="1236133"/>
            <a:ext cx="1101248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УРОК  информатики</a:t>
            </a:r>
            <a:br>
              <a:rPr lang="ru-RU" sz="7200" b="1" dirty="0">
                <a:ln w="3175" cmpd="sng">
                  <a:solidFill>
                    <a:srgbClr val="085B90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конструктор  сайтов</a:t>
            </a:r>
            <a:b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учитель – </a:t>
            </a:r>
            <a: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Абдулазизов А.С.</a:t>
            </a:r>
            <a:b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6000" b="1" i="1" dirty="0">
              <a:ln w="3175" cmpd="sng">
                <a:solidFill>
                  <a:srgbClr val="085B90"/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FB8DB5-DCD7-AB93-EC9D-1546B6706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A089EC-0FB1-A103-2552-9D4F6F21C3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3" r="11063"/>
          <a:stretch/>
        </p:blipFill>
        <p:spPr>
          <a:xfrm>
            <a:off x="96583" y="3043766"/>
            <a:ext cx="5999417" cy="36152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5A11E4-34E6-9D47-03C6-519F49401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69" b="37284"/>
          <a:stretch/>
        </p:blipFill>
        <p:spPr>
          <a:xfrm>
            <a:off x="6819551" y="2843363"/>
            <a:ext cx="3429000" cy="183431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05063D-0E69-E0B5-C3A7-224914DC7A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390" b="37098"/>
          <a:stretch/>
        </p:blipFill>
        <p:spPr>
          <a:xfrm rot="20910408">
            <a:off x="8485760" y="4516410"/>
            <a:ext cx="3525583" cy="186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6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3"/>
    </mc:Choice>
    <mc:Fallback>
      <p:transition spd="slow" advTm="572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762" y="1236133"/>
            <a:ext cx="1101248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УРОК  географии</a:t>
            </a:r>
            <a:br>
              <a:rPr lang="ru-RU" sz="7200" b="1" dirty="0">
                <a:ln w="3175" cmpd="sng">
                  <a:solidFill>
                    <a:srgbClr val="085B90"/>
                  </a:solidFill>
                </a:ln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</a:br>
            <a: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</a:rPr>
              <a:t>экскурсия на метеостанцию</a:t>
            </a:r>
            <a:b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53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учитель – </a:t>
            </a:r>
            <a:r>
              <a:rPr lang="ru-RU" sz="5400" b="1" i="1" dirty="0" err="1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токказиева</a:t>
            </a:r>
            <a: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5400" b="1" i="1" dirty="0" err="1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ч.к</a:t>
            </a:r>
            <a: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ru-RU" sz="5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6000" b="1" i="1" dirty="0">
              <a:ln w="3175" cmpd="sng">
                <a:solidFill>
                  <a:srgbClr val="085B90"/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 dir="81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8C6765A-939C-3AE3-3F9B-DF979F32A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7CC168-2EB7-8EE7-3531-4030FF9EB5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9" t="15194" r="8527" b="10000"/>
          <a:stretch/>
        </p:blipFill>
        <p:spPr>
          <a:xfrm>
            <a:off x="2721936" y="2743200"/>
            <a:ext cx="5911702" cy="38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3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5"/>
    </mc:Choice>
    <mc:Fallback>
      <p:transition spd="slow" advTm="584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079" y="3429000"/>
            <a:ext cx="8534400" cy="75353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br>
              <a:rPr lang="ru-RU" altLang="ru-RU" sz="2000" b="1" dirty="0">
                <a:solidFill>
                  <a:srgbClr val="085B9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085B9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В результате внедрения новых подходов в преподавание и обучение  педагогов и педагогического коллектива произошли следующие изменения</a:t>
            </a:r>
            <a:r>
              <a:rPr lang="ru-RU" altLang="ru-RU" sz="2000" dirty="0">
                <a:solidFill>
                  <a:srgbClr val="085B9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:</a:t>
            </a:r>
            <a:br>
              <a:rPr lang="ru-RU" altLang="ru-RU" sz="2000" dirty="0">
                <a:solidFill>
                  <a:srgbClr val="085B9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1. Учителя вовлечены в процесс преобразования практики преподавания;</a:t>
            </a:r>
            <a:b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2. Учатся критически оценивать и рефлексировать собственную деятельность;</a:t>
            </a:r>
            <a:b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3. Оказывают помощь учащимся в осознании ими понимания и готовности взять на себя ответственность за собственное обучение;</a:t>
            </a:r>
            <a:b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4. Имеют представление о  сущности  </a:t>
            </a:r>
            <a:r>
              <a:rPr lang="ru-RU" altLang="ru-RU" sz="2000" b="1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формативного</a:t>
            </a:r>
            <a: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и  </a:t>
            </a:r>
            <a:r>
              <a:rPr lang="ru-RU" altLang="ru-RU" sz="2000" b="1" dirty="0" err="1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критериального</a:t>
            </a:r>
            <a:r>
              <a:rPr lang="ru-RU" altLang="ru-RU" sz="2000" b="1" dirty="0">
                <a:solidFill>
                  <a:schemeClr val="accent2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 оценивания;</a:t>
            </a:r>
            <a:br>
              <a:rPr lang="ru-RU" altLang="ru-RU" sz="20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ru-RU" altLang="ru-RU" sz="28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8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1"/>
    </mc:Choice>
    <mc:Fallback>
      <p:transition spd="slow" advTm="1443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0"/>
            <a:ext cx="11569700" cy="1507067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chemeClr val="accent2"/>
                </a:solidFill>
              </a:rPr>
              <a:t>Итоги декады </a:t>
            </a:r>
            <a:r>
              <a:rPr lang="ru-RU" sz="6000" b="1" dirty="0" err="1">
                <a:solidFill>
                  <a:schemeClr val="accent2"/>
                </a:solidFill>
              </a:rPr>
              <a:t>емц</a:t>
            </a:r>
            <a:r>
              <a:rPr lang="ru-RU" sz="6000" b="1" dirty="0">
                <a:solidFill>
                  <a:schemeClr val="accent2"/>
                </a:solidFill>
              </a:rPr>
              <a:t> 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7606" y="1727200"/>
            <a:ext cx="9856788" cy="3615267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buSzTx/>
              <a:buFont typeface="Wingdings" panose="05000000000000000000" pitchFamily="2" charset="2"/>
              <a:buChar char="§"/>
            </a:pPr>
            <a:r>
              <a:rPr lang="ru-RU" altLang="ru-RU" sz="3200" b="1" dirty="0">
                <a:solidFill>
                  <a:srgbClr val="FFFF00"/>
                </a:solidFill>
              </a:rPr>
              <a:t>Выход учителя на более высокий уровень;</a:t>
            </a:r>
          </a:p>
          <a:p>
            <a:pPr>
              <a:spcBef>
                <a:spcPct val="0"/>
              </a:spcBef>
              <a:buClr>
                <a:srgbClr val="0000CC"/>
              </a:buClr>
              <a:buSzTx/>
              <a:buFont typeface="Wingdings" panose="05000000000000000000" pitchFamily="2" charset="2"/>
              <a:buChar char="§"/>
            </a:pPr>
            <a:endParaRPr lang="ru-RU" altLang="ru-RU" sz="3200" b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Clr>
                <a:schemeClr val="bg2">
                  <a:lumMod val="20000"/>
                  <a:lumOff val="80000"/>
                </a:schemeClr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3200" b="1" dirty="0">
                <a:solidFill>
                  <a:srgbClr val="FFFF00"/>
                </a:solidFill>
              </a:rPr>
              <a:t>Возможность реализовать себя, представить собственные педагогические наработки;</a:t>
            </a:r>
          </a:p>
          <a:p>
            <a:pPr>
              <a:spcBef>
                <a:spcPct val="0"/>
              </a:spcBef>
              <a:buClr>
                <a:schemeClr val="bg2">
                  <a:lumMod val="20000"/>
                  <a:lumOff val="80000"/>
                </a:schemeClr>
              </a:buClr>
              <a:buSzTx/>
              <a:buFont typeface="Wingdings" panose="05000000000000000000" pitchFamily="2" charset="2"/>
              <a:buChar char="§"/>
            </a:pPr>
            <a:endParaRPr lang="ru-RU" altLang="ru-RU" sz="3200" b="1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Clr>
                <a:schemeClr val="bg2">
                  <a:lumMod val="20000"/>
                  <a:lumOff val="80000"/>
                </a:schemeClr>
              </a:buClr>
              <a:buSzTx/>
              <a:buFont typeface="Wingdings" panose="05000000000000000000" pitchFamily="2" charset="2"/>
              <a:buChar char="§"/>
            </a:pPr>
            <a:r>
              <a:rPr lang="ru-RU" altLang="ru-RU" sz="3200" b="1" dirty="0">
                <a:solidFill>
                  <a:srgbClr val="FFFF00"/>
                </a:solidFill>
              </a:rPr>
              <a:t>Обогащение новыми знаниями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0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4"/>
    </mc:Choice>
    <mc:Fallback>
      <p:transition spd="slow" advTm="933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5499" y="246591"/>
            <a:ext cx="12962997" cy="1913468"/>
          </a:xfrm>
        </p:spPr>
        <p:txBody>
          <a:bodyPr>
            <a:normAutofit fontScale="90000"/>
          </a:bodyPr>
          <a:lstStyle/>
          <a:p>
            <a:pPr algn="ctr"/>
            <a:r>
              <a:rPr lang="kk-KZ" altLang="ru-RU" b="1" dirty="0">
                <a:solidFill>
                  <a:schemeClr val="accent2"/>
                </a:solidFill>
              </a:rPr>
              <a:t>Методическое объединение учителей </a:t>
            </a:r>
            <a:br>
              <a:rPr lang="kk-KZ" altLang="ru-RU" b="1" dirty="0">
                <a:solidFill>
                  <a:schemeClr val="accent2"/>
                </a:solidFill>
              </a:rPr>
            </a:br>
            <a:r>
              <a:rPr lang="kk-KZ" altLang="ru-RU" b="1" dirty="0">
                <a:solidFill>
                  <a:schemeClr val="accent2"/>
                </a:solidFill>
              </a:rPr>
              <a:t>естественно математического цикла</a:t>
            </a:r>
            <a:br>
              <a:rPr lang="kk-KZ" altLang="ru-RU" b="1" dirty="0">
                <a:solidFill>
                  <a:schemeClr val="accent2"/>
                </a:solidFill>
              </a:rPr>
            </a:br>
            <a:r>
              <a:rPr lang="ru-RU" b="1" dirty="0">
                <a:solidFill>
                  <a:schemeClr val="accent2"/>
                </a:solidFill>
              </a:rPr>
              <a:t>Средняя общеобразовательная школа - лицей №75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535" y="1980788"/>
            <a:ext cx="8357191" cy="470092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439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4"/>
    </mc:Choice>
    <mc:Fallback>
      <p:transition spd="slow" advTm="596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210734" y="1570565"/>
            <a:ext cx="9211733" cy="400089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9411" y="2963332"/>
            <a:ext cx="8534400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</a:rPr>
              <a:t>В рамках декады были проведены открытые уроки учителями  методического объединения естественно-математического цикла</a:t>
            </a:r>
            <a:endParaRPr lang="ru-RU" altLang="ru-RU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6FF6F0-65C8-6876-BBCB-696CAF159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10"/>
          <a:stretch/>
        </p:blipFill>
        <p:spPr>
          <a:xfrm>
            <a:off x="147478" y="127983"/>
            <a:ext cx="2676479" cy="14425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ED3F6-2F8E-E052-4021-84BEB81F7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957" t="16729" r="4957" b="12971"/>
          <a:stretch/>
        </p:blipFill>
        <p:spPr>
          <a:xfrm>
            <a:off x="9124162" y="167461"/>
            <a:ext cx="2958601" cy="15550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6FF29E-C6A2-CFE7-846E-AED43EF0DD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638" r="19696" b="-457"/>
          <a:stretch/>
        </p:blipFill>
        <p:spPr>
          <a:xfrm>
            <a:off x="9323634" y="4991591"/>
            <a:ext cx="2682535" cy="15550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BAFDCA-5894-7991-FA70-700108AD3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31" y="4832545"/>
            <a:ext cx="1757423" cy="17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8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8"/>
    </mc:Choice>
    <mc:Fallback>
      <p:transition spd="slow" advTm="586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32025" y="2846916"/>
            <a:ext cx="16656050" cy="1507067"/>
          </a:xfr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>
            <a:normAutofit fontScale="90000"/>
          </a:bodyPr>
          <a:lstStyle/>
          <a:p>
            <a:pPr algn="ctr"/>
            <a:r>
              <a:rPr lang="en-US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“ </a:t>
            </a:r>
            <a:r>
              <a:rPr lang="ru-RU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Видеть и делать новое - очень</a:t>
            </a:r>
            <a:br>
              <a:rPr lang="ru-RU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</a:br>
            <a:r>
              <a:rPr lang="ru-RU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большое  удовольствие</a:t>
            </a:r>
            <a:r>
              <a:rPr lang="en-US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”</a:t>
            </a:r>
            <a:r>
              <a:rPr lang="ru-RU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US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 </a:t>
            </a:r>
            <a:br>
              <a:rPr lang="ru-RU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</a:br>
            <a:r>
              <a:rPr lang="en-US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												</a:t>
            </a:r>
            <a:r>
              <a:rPr lang="ru-RU" sz="73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85B9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ВОЛЬТЕР</a:t>
            </a:r>
            <a:br>
              <a:rPr lang="ru-RU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300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4"/>
    </mc:Choice>
    <mc:Fallback>
      <p:transition spd="slow" advTm="480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877" y="2675466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kk-KZ" altLang="ru-RU" sz="4000" b="1" i="1" dirty="0">
                <a:solidFill>
                  <a:srgbClr val="085B90"/>
                </a:solidFill>
              </a:rPr>
              <a:t>Ключевые цели:</a:t>
            </a:r>
            <a:br>
              <a:rPr lang="kk-KZ" altLang="ru-RU" sz="4000" b="1" i="1" dirty="0">
                <a:solidFill>
                  <a:srgbClr val="FFC000"/>
                </a:solidFill>
              </a:rPr>
            </a:br>
            <a: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1.Активизация критического мышления учащихся,   развитие  у обучающихся навыков  групповой работы, развитие коммуникативных навыков через обсуждение в группах. </a:t>
            </a: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2.Использование инновационных подходов в преподавании и обучении.</a:t>
            </a: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3.Совершенствование  педагогического  и  методического  мастерства  педагогов.</a:t>
            </a: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4.Выявление  опыта  работы  педагогов, заслуживающего обобщения  и  распространения.</a:t>
            </a:r>
            <a:b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8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5"/>
    </mc:Choice>
    <mc:Fallback>
      <p:transition spd="slow" advTm="1365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44279"/>
            <a:ext cx="11582400" cy="12021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3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УРОК АЛГЕБРЫ</a:t>
            </a:r>
            <a:br>
              <a:rPr lang="ru-RU" sz="6700" b="1" dirty="0">
                <a:ln w="3175" cmpd="sng">
                  <a:solidFill>
                    <a:srgbClr val="085B90"/>
                  </a:solidFill>
                </a:ln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</a:br>
            <a:r>
              <a:rPr lang="ru-RU" sz="40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«Добро пожаловать в царство наук ЕМЦ»</a:t>
            </a:r>
            <a:br>
              <a:rPr lang="ru-RU" sz="40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</a:br>
            <a:r>
              <a:rPr lang="ru-RU" sz="40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УЧИТЕЛЬ  -  </a:t>
            </a:r>
            <a:r>
              <a:rPr lang="ru-RU" b="1" i="1" dirty="0" err="1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Боронбаева</a:t>
            </a:r>
            <a: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 А.К</a:t>
            </a:r>
            <a:b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4000" b="1" i="1" dirty="0">
              <a:ln w="3175" cmpd="sng">
                <a:solidFill>
                  <a:srgbClr val="085B90"/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975" y="2077157"/>
            <a:ext cx="3307894" cy="2473168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93225"/>
            <a:ext cx="5502795" cy="4114200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" y="3575752"/>
            <a:ext cx="2906130" cy="2097816"/>
          </a:xfrm>
          <a:prstGeom prst="rect">
            <a:avLst/>
          </a:prstGeom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67" y="4115182"/>
            <a:ext cx="3267098" cy="24426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86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3"/>
    </mc:Choice>
    <mc:Fallback>
      <p:transition spd="slow" advTm="637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076">
            <a:off x="1494332" y="2034630"/>
            <a:ext cx="2560143" cy="25601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812">
            <a:off x="1317033" y="4143365"/>
            <a:ext cx="2345163" cy="23451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8921" y="320014"/>
            <a:ext cx="8534140" cy="13411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УРОК ХИМИИ</a:t>
            </a:r>
            <a:br>
              <a:rPr lang="ru-RU" sz="7300" b="1" i="1" dirty="0"/>
            </a:br>
            <a: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Общая характеристика металлов </a:t>
            </a:r>
            <a:b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УЧИТЕЛЬ  -  Ефимова Т.П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752">
            <a:off x="6442417" y="2141401"/>
            <a:ext cx="2815744" cy="28157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956">
            <a:off x="7270160" y="4084406"/>
            <a:ext cx="2565399" cy="25653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45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02"/>
    </mc:Choice>
    <mc:Fallback>
      <p:transition spd="slow" advTm="78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37953"/>
            <a:ext cx="8534400" cy="1173914"/>
          </a:xfrm>
          <a:noFill/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7300" b="1" kern="10" dirty="0">
                <a:ln w="9525">
                  <a:solidFill>
                    <a:srgbClr val="085B90"/>
                  </a:solidFill>
                  <a:round/>
                  <a:headEnd/>
                  <a:tailEnd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Урок физики</a:t>
            </a:r>
            <a:br>
              <a:rPr lang="ru-RU" kern="10" dirty="0">
                <a:ln w="9525">
                  <a:solidFill>
                    <a:srgbClr val="085B90"/>
                  </a:solidFill>
                  <a:round/>
                  <a:headEnd/>
                  <a:tailEnd/>
                </a:ln>
                <a:solidFill>
                  <a:srgbClr val="085B90"/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</a:br>
            <a:r>
              <a:rPr lang="ru-RU" sz="3100" b="1" i="1" dirty="0">
                <a:ln w="3175" cmpd="sng">
                  <a:solidFill>
                    <a:srgbClr val="085B90"/>
                  </a:solidFill>
                </a:ln>
                <a:solidFill>
                  <a:schemeClr val="accent2"/>
                </a:solidFill>
              </a:rPr>
              <a:t>Электрическое сопротивление проводников. Единицы сопротивления</a:t>
            </a:r>
            <a:br>
              <a:rPr lang="ru-RU" sz="3100" b="1" i="1" dirty="0">
                <a:ln w="3175" cmpd="sng">
                  <a:solidFill>
                    <a:srgbClr val="085B90"/>
                  </a:solidFill>
                </a:ln>
                <a:solidFill>
                  <a:schemeClr val="accent2"/>
                </a:solidFill>
              </a:rPr>
            </a:br>
            <a:r>
              <a:rPr lang="ru-RU" sz="3100" b="1" i="1" dirty="0">
                <a:ln w="3175" cmpd="sng">
                  <a:solidFill>
                    <a:srgbClr val="085B90"/>
                  </a:solidFill>
                </a:ln>
                <a:solidFill>
                  <a:schemeClr val="accent2"/>
                </a:solidFill>
              </a:rPr>
              <a:t>УЧИТЕЛЬ  - </a:t>
            </a:r>
            <a:r>
              <a:rPr lang="ru-RU" sz="2800" b="1" i="1" dirty="0" err="1">
                <a:ln w="3175" cmpd="sng">
                  <a:solidFill>
                    <a:srgbClr val="085B90"/>
                  </a:solidFill>
                </a:ln>
                <a:solidFill>
                  <a:schemeClr val="accent2"/>
                </a:solidFill>
              </a:rPr>
              <a:t>Шайлообаева</a:t>
            </a:r>
            <a:r>
              <a:rPr lang="ru-RU" sz="2800" b="1" i="1" dirty="0">
                <a:ln w="3175" cmpd="sng">
                  <a:solidFill>
                    <a:srgbClr val="085B90"/>
                  </a:solidFill>
                </a:ln>
                <a:solidFill>
                  <a:schemeClr val="accent2"/>
                </a:solidFill>
              </a:rPr>
              <a:t> А.А.</a:t>
            </a:r>
            <a:endParaRPr lang="ru-RU" sz="3100" b="1" i="1" dirty="0">
              <a:ln w="3175" cmpd="sng">
                <a:solidFill>
                  <a:srgbClr val="085B90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87" y="2512176"/>
            <a:ext cx="5475343" cy="410650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78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9"/>
    </mc:Choice>
    <mc:Fallback>
      <p:transition spd="slow" advTm="585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233378"/>
            <a:ext cx="11952486" cy="956930"/>
          </a:xfrm>
          <a:noFill/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pPr algn="ctr"/>
            <a:r>
              <a:rPr lang="ru-RU" sz="7200" b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Урок математики</a:t>
            </a:r>
            <a:br>
              <a:rPr lang="ru-RU" sz="7200" b="1" dirty="0">
                <a:ln w="3175" cmpd="sng">
                  <a:solidFill>
                    <a:srgbClr val="085B90"/>
                  </a:solidFill>
                </a:ln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</a:br>
            <a:r>
              <a:rPr lang="ru-RU" sz="4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Математическая грамотность </a:t>
            </a:r>
            <a:r>
              <a:rPr lang="en-US" sz="4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PISA</a:t>
            </a:r>
            <a:br>
              <a:rPr lang="en-US" sz="4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4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УЧИТЕЛЬ -</a:t>
            </a:r>
            <a:r>
              <a:rPr lang="ru-RU" sz="48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Скиба Л.Е</a:t>
            </a:r>
            <a:br>
              <a:rPr lang="ru-RU" sz="4800" b="1" i="1" dirty="0">
                <a:ln w="3175" cmpd="sng">
                  <a:solidFill>
                    <a:srgbClr val="085B9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</a:br>
            <a:endParaRPr lang="ru-RU" sz="4800" b="1" i="1" dirty="0">
              <a:ln w="3175" cmpd="sng">
                <a:solidFill>
                  <a:srgbClr val="085B90"/>
                </a:solidFill>
              </a:ln>
              <a:solidFill>
                <a:schemeClr val="accent2">
                  <a:lumMod val="75000"/>
                </a:schemeClr>
              </a:solidFill>
              <a:effectLst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79"/>
          <a:stretch/>
        </p:blipFill>
        <p:spPr>
          <a:xfrm>
            <a:off x="4275115" y="2727327"/>
            <a:ext cx="3641770" cy="3880731"/>
          </a:xfr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30268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8"/>
    </mc:Choice>
    <mc:Fallback>
      <p:transition spd="slow" advTm="5688"/>
    </mc:Fallback>
  </mc:AlternateContent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26431</TotalTime>
  <Words>361</Words>
  <Application>Microsoft Office PowerPoint</Application>
  <PresentationFormat>Широкоэкранный</PresentationFormat>
  <Paragraphs>20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Century Gothic</vt:lpstr>
      <vt:lpstr>Impact</vt:lpstr>
      <vt:lpstr>Verdana</vt:lpstr>
      <vt:lpstr>Wingdings</vt:lpstr>
      <vt:lpstr>Wingdings 3</vt:lpstr>
      <vt:lpstr>Сектор</vt:lpstr>
      <vt:lpstr>Декада предметов                                 естественно-математического цикла с 15 марта по 15 апреля 2023 года   </vt:lpstr>
      <vt:lpstr>Методическое объединение учителей  естественно математического цикла Средняя общеобразовательная школа - лицей №75</vt:lpstr>
      <vt:lpstr>В рамках декады были проведены открытые уроки учителями  методического объединения естественно-математического цикла</vt:lpstr>
      <vt:lpstr>“ Видеть и делать новое - очень  большое  удовольствие ”               ВОЛЬТЕР </vt:lpstr>
      <vt:lpstr>Ключевые цели: 1.Активизация критического мышления учащихся,   развитие  у обучающихся навыков  групповой работы, развитие коммуникативных навыков через обсуждение в группах.   2.Использование инновационных подходов в преподавании и обучении.  3.Совершенствование  педагогического  и  методического  мастерства  педагогов.  4.Выявление  опыта  работы  педагогов, заслуживающего обобщения  и  распространения. </vt:lpstr>
      <vt:lpstr>УРОК АЛГЕБРЫ «Добро пожаловать в царство наук ЕМЦ» УЧИТЕЛЬ  -  Боронбаева А.К </vt:lpstr>
      <vt:lpstr>УРОК ХИМИИ Общая характеристика металлов  УЧИТЕЛЬ  -  Ефимова Т.П</vt:lpstr>
      <vt:lpstr>Урок физики Электрическое сопротивление проводников. Единицы сопротивления УЧИТЕЛЬ  - Шайлообаева А.А.</vt:lpstr>
      <vt:lpstr>Урок математики Математическая грамотность PISA УЧИТЕЛЬ -Скиба Л.Е </vt:lpstr>
      <vt:lpstr>Урок Биологии Проблемы рационального использования видов и сохранения их разнообразия учитель - Стейнберг Э.В </vt:lpstr>
      <vt:lpstr>УРОК АЛГЕБРЫ Математическая викторина «Юный бизнесмен»  учитель - Скиба Л.Е </vt:lpstr>
      <vt:lpstr>УРОК  информатики конструктор  сайтов учитель – Абдулазизов А.С. </vt:lpstr>
      <vt:lpstr>УРОК  географии экскурсия на метеостанцию учитель – токказиева ч.к. </vt:lpstr>
      <vt:lpstr> В результате внедрения новых подходов в преподавание и обучение  педагогов и педагогического коллектива произошли следующие изменения:  1. Учителя вовлечены в процесс преобразования практики преподавания;  2. Учатся критически оценивать и рефлексировать собственную деятельность;  3. Оказывают помощь учащимся в осознании ими понимания и готовности взять на себя ответственность за собственное обучение;  4. Имеют представление о  сущности  формативного  и  критериального  оценивания;  </vt:lpstr>
      <vt:lpstr>Итоги декады емц 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Декада предметов естественно-математического направления 19 ноября -  30 ноября 2015 года</dc:title>
  <dc:creator>Userti</dc:creator>
  <cp:lastModifiedBy>Admin</cp:lastModifiedBy>
  <cp:revision>20</cp:revision>
  <dcterms:created xsi:type="dcterms:W3CDTF">2023-05-14T07:14:18Z</dcterms:created>
  <dcterms:modified xsi:type="dcterms:W3CDTF">2023-06-01T15:53:15Z</dcterms:modified>
</cp:coreProperties>
</file>